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Quattrocento Sans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g4Z3JBwFOjmb7KuUeBh6EUOIi/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652922-B6E3-4DAC-B40E-DC657FF791F0}">
  <a:tblStyle styleId="{27652922-B6E3-4DAC-B40E-DC657FF791F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tcBdr/>
        <a:fill>
          <a:solidFill>
            <a:srgbClr val="D0DE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DE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796" autoAdjust="0"/>
  </p:normalViewPr>
  <p:slideViewPr>
    <p:cSldViewPr snapToGrid="0">
      <p:cViewPr varScale="1">
        <p:scale>
          <a:sx n="56" d="100"/>
          <a:sy n="56" d="100"/>
        </p:scale>
        <p:origin x="12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Using some of the opinions from the Reading, elicit the use of simple present…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Classify the information in: 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AutoNum type="arabicPeriod"/>
            </a:pPr>
            <a:r>
              <a:rPr lang="es-MX"/>
              <a:t>Describing a person (giving personal information)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MX" sz="18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use simple present for personal info: Occupation, nationality, Where live, NAME, Address, Type of housing </a:t>
            </a:r>
            <a:endParaRPr b="0" i="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AutoNum type="arabicPeriod"/>
            </a:pPr>
            <a:r>
              <a:rPr lang="es-MX"/>
              <a:t>Describing a place</a:t>
            </a:r>
            <a:endParaRPr/>
          </a:p>
        </p:txBody>
      </p:sp>
      <p:sp>
        <p:nvSpPr>
          <p:cNvPr id="188" name="Google Shape;1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MX"/>
              <a:t>Exercise 3b – audio 3.6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MX"/>
              <a:t>Exercise 3c – audio 3.7</a:t>
            </a:r>
            <a:endParaRPr/>
          </a:p>
          <a:p>
            <a:pPr marL="171450" lvl="0" indent="-825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204" name="Google Shape;20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Ss complete the three charts using the information about Carola.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s-MX"/>
              <a:t>Column 1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s-MX"/>
              <a:t>Column 2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s-MX"/>
              <a:t>Column 3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51" name="Google Shape;2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59" name="Google Shape;2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Teacher open the Student Worksheet and work with the students.</a:t>
            </a:r>
            <a:endParaRPr/>
          </a:p>
        </p:txBody>
      </p:sp>
      <p:sp>
        <p:nvSpPr>
          <p:cNvPr id="273" name="Google Shape;27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dirty="0" err="1"/>
              <a:t>Ss</a:t>
            </a:r>
            <a:r>
              <a:rPr lang="es-MX" dirty="0"/>
              <a:t> describe/</a:t>
            </a:r>
            <a:r>
              <a:rPr lang="es-MX" dirty="0" err="1"/>
              <a:t>say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colors</a:t>
            </a:r>
            <a:r>
              <a:rPr lang="es-MX" dirty="0"/>
              <a:t> and </a:t>
            </a:r>
            <a:r>
              <a:rPr lang="es-MX" dirty="0" err="1"/>
              <a:t>which</a:t>
            </a:r>
            <a:r>
              <a:rPr lang="es-MX" dirty="0"/>
              <a:t> country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flag</a:t>
            </a:r>
            <a:r>
              <a:rPr lang="es-MX" dirty="0"/>
              <a:t> </a:t>
            </a:r>
            <a:r>
              <a:rPr lang="es-MX" dirty="0" err="1"/>
              <a:t>belong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dirty="0"/>
              <a:t>7 MEXICO  17CHINA  10 BRAZIL  16JAPAN  3ENGLAND  1SPAIN   8 USA    9 GERMANY   14 ARGENTINA   13 ITALY </a:t>
            </a:r>
            <a:endParaRPr dirty="0"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English collage: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They eat fish and chips, drink tea, watch football matches, have a queen, have double decker buses, have rainy weather, play football, have the Big Ben, etc.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Tell Ss to go to WORKSHEET PDF _______ VERB PHRASES.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Audio 3.2</a:t>
            </a:r>
            <a:endParaRPr/>
          </a:p>
        </p:txBody>
      </p:sp>
      <p:sp>
        <p:nvSpPr>
          <p:cNvPr id="140" name="Google Shape;14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Answers: _______________________________________________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Teacher classifies the answers: into positive &amp; negative in the following slide.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POSITIVE – CAMILLE / SHUROOQ / MICHELLE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NEGATIVE – ERDAL / KHALAL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POS-NEG – LIAN TANG</a:t>
            </a:r>
            <a:endParaRPr/>
          </a:p>
        </p:txBody>
      </p:sp>
      <p:sp>
        <p:nvSpPr>
          <p:cNvPr id="152" name="Google Shape;15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POSITIVE – CAMILLE / SHUROOQ / MICHELLE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NEGATIVE – ERDAL / KHALAL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POS-NEG – LIAN TANG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Using some of the opinions from the Reading to elicit the TENSE and the STRUCTURE IN POSITIVE &amp; NEGATIVE.</a:t>
            </a: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4" name="Google Shape;54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"/>
          <p:cNvSpPr txBox="1">
            <a:spLocks noGrp="1"/>
          </p:cNvSpPr>
          <p:nvPr>
            <p:ph type="ctrTitle"/>
          </p:nvPr>
        </p:nvSpPr>
        <p:spPr>
          <a:xfrm>
            <a:off x="2072640" y="52101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b="1">
                <a:solidFill>
                  <a:srgbClr val="3366CA"/>
                </a:solidFill>
              </a:rPr>
              <a:t>Welcome to English for Programming</a:t>
            </a:r>
            <a:endParaRPr/>
          </a:p>
        </p:txBody>
      </p:sp>
      <p:sp>
        <p:nvSpPr>
          <p:cNvPr id="83" name="Google Shape;83;p1"/>
          <p:cNvSpPr txBox="1">
            <a:spLocks noGrp="1"/>
          </p:cNvSpPr>
          <p:nvPr>
            <p:ph type="subTitle" idx="1"/>
          </p:nvPr>
        </p:nvSpPr>
        <p:spPr>
          <a:xfrm>
            <a:off x="2391739" y="3337634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2400"/>
              <a:buNone/>
            </a:pPr>
            <a:r>
              <a:rPr lang="es-MX" b="1">
                <a:solidFill>
                  <a:srgbClr val="FF0062"/>
                </a:solidFill>
              </a:rPr>
              <a:t>Week 4 Class 1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84" name="Google Shape;84;p1" descr="Graphical user interface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049" y="1644324"/>
            <a:ext cx="4835575" cy="48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800195" y="5976436"/>
            <a:ext cx="256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MX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Programmers made by StorySet&gt; &lt;a href="https://storyset.com/web"&gt;Illustration by Freepik Storyset&lt;/a&gt;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6"/>
          <p:cNvSpPr txBox="1"/>
          <p:nvPr/>
        </p:nvSpPr>
        <p:spPr>
          <a:xfrm>
            <a:off x="640857" y="1212386"/>
            <a:ext cx="469230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Language Focus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"/>
          <p:cNvSpPr txBox="1"/>
          <p:nvPr/>
        </p:nvSpPr>
        <p:spPr>
          <a:xfrm>
            <a:off x="1715677" y="2188571"/>
            <a:ext cx="504196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Present Simple: positive and negative forms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"/>
          <p:cNvSpPr txBox="1"/>
          <p:nvPr/>
        </p:nvSpPr>
        <p:spPr>
          <a:xfrm>
            <a:off x="1568711" y="2821070"/>
            <a:ext cx="452728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POSITIVE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1568711" y="2786520"/>
            <a:ext cx="4527289" cy="54769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6"/>
          <p:cNvSpPr txBox="1"/>
          <p:nvPr/>
        </p:nvSpPr>
        <p:spPr>
          <a:xfrm>
            <a:off x="6661094" y="2806203"/>
            <a:ext cx="48581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NEGATIVE</a:t>
            </a:r>
            <a:endParaRPr sz="1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6661094" y="2771653"/>
            <a:ext cx="4858112" cy="56256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4" name="Google Shape;184;p6"/>
          <p:cNvGraphicFramePr/>
          <p:nvPr/>
        </p:nvGraphicFramePr>
        <p:xfrm>
          <a:off x="6713232" y="346524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{27652922-B6E3-4DAC-B40E-DC657FF791F0}</a:tableStyleId>
              </a:tblPr>
              <a:tblGrid>
                <a:gridCol w="109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4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PERSON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TO BE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OTHER VERBS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I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am not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don’t play …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you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are not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don’t play …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b="0" u="none" strike="noStrike" cap="none">
                          <a:solidFill>
                            <a:srgbClr val="FF0000"/>
                          </a:solidFill>
                        </a:rPr>
                        <a:t>s/he/it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b="0" u="none" strike="noStrike" cap="none">
                          <a:solidFill>
                            <a:srgbClr val="FF0000"/>
                          </a:solidFill>
                        </a:rPr>
                        <a:t>is not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b="0" u="none" strike="noStrike" cap="none">
                          <a:solidFill>
                            <a:srgbClr val="FF0000"/>
                          </a:solidFill>
                        </a:rPr>
                        <a:t>doesn’t play …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we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are not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don’t play …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you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are not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don’t play …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they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are not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don’t play …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5" name="Google Shape;185;p6"/>
          <p:cNvGraphicFramePr/>
          <p:nvPr/>
        </p:nvGraphicFramePr>
        <p:xfrm>
          <a:off x="1568811" y="347268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{27652922-B6E3-4DAC-B40E-DC657FF791F0}</a:tableStyleId>
              </a:tblPr>
              <a:tblGrid>
                <a:gridCol w="102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4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PERSON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TO BE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OTHER VERBS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I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am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play …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you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are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play …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b="0" u="none" strike="noStrike" cap="none">
                          <a:solidFill>
                            <a:srgbClr val="FF0000"/>
                          </a:solidFill>
                        </a:rPr>
                        <a:t>s/he/it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b="0" u="none" strike="noStrike" cap="none">
                          <a:solidFill>
                            <a:srgbClr val="FF0000"/>
                          </a:solidFill>
                        </a:rPr>
                        <a:t>is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b="0" u="none" strike="noStrike" cap="none">
                          <a:solidFill>
                            <a:srgbClr val="FF0000"/>
                          </a:solidFill>
                        </a:rPr>
                        <a:t>plays …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we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are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play …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you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are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play …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they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are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play …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9"/>
          <p:cNvSpPr txBox="1"/>
          <p:nvPr/>
        </p:nvSpPr>
        <p:spPr>
          <a:xfrm>
            <a:off x="640857" y="1212386"/>
            <a:ext cx="469230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Language Focus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9"/>
          <p:cNvSpPr txBox="1"/>
          <p:nvPr/>
        </p:nvSpPr>
        <p:spPr>
          <a:xfrm>
            <a:off x="1715678" y="2188571"/>
            <a:ext cx="388837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Uses of Present Simple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9"/>
          <p:cNvSpPr txBox="1"/>
          <p:nvPr/>
        </p:nvSpPr>
        <p:spPr>
          <a:xfrm>
            <a:off x="1568711" y="2821070"/>
            <a:ext cx="289177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describe the appearance &amp; personality of a person or cultures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9"/>
          <p:cNvSpPr/>
          <p:nvPr/>
        </p:nvSpPr>
        <p:spPr>
          <a:xfrm>
            <a:off x="1568711" y="2786520"/>
            <a:ext cx="2891777" cy="97869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 txBox="1"/>
          <p:nvPr/>
        </p:nvSpPr>
        <p:spPr>
          <a:xfrm>
            <a:off x="4854601" y="3765214"/>
            <a:ext cx="2891777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Erdal is 39 years old. He is from Turkey.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Khalal is 39 years old. He lives in Newcastle.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Camille is from France. She lives in Liverpool.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9"/>
          <p:cNvSpPr txBox="1"/>
          <p:nvPr/>
        </p:nvSpPr>
        <p:spPr>
          <a:xfrm>
            <a:off x="8188811" y="3798664"/>
            <a:ext cx="2891777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Erdal has a café in Cardiff.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 works hard.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9"/>
          <p:cNvSpPr txBox="1"/>
          <p:nvPr/>
        </p:nvSpPr>
        <p:spPr>
          <a:xfrm>
            <a:off x="1568711" y="3776744"/>
            <a:ext cx="2891777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British are friendly.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British people don’t work like we do in Turkey.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people are also nice and friendly.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9"/>
          <p:cNvSpPr txBox="1"/>
          <p:nvPr/>
        </p:nvSpPr>
        <p:spPr>
          <a:xfrm>
            <a:off x="4910353" y="2806203"/>
            <a:ext cx="289177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talk or give personal information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4910353" y="2771653"/>
            <a:ext cx="2891777" cy="97869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9"/>
          <p:cNvSpPr txBox="1"/>
          <p:nvPr/>
        </p:nvSpPr>
        <p:spPr>
          <a:xfrm>
            <a:off x="8211115" y="2795051"/>
            <a:ext cx="289177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talk about daily activities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8211115" y="2760501"/>
            <a:ext cx="2891777" cy="97869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2"/>
          <p:cNvSpPr txBox="1"/>
          <p:nvPr/>
        </p:nvSpPr>
        <p:spPr>
          <a:xfrm>
            <a:off x="640857" y="1212386"/>
            <a:ext cx="469230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Pronunciation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2"/>
          <p:cNvSpPr txBox="1"/>
          <p:nvPr/>
        </p:nvSpPr>
        <p:spPr>
          <a:xfrm>
            <a:off x="1568711" y="1761700"/>
            <a:ext cx="919021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you talk about </a:t>
            </a:r>
            <a:r>
              <a:rPr lang="es-MX" sz="18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SHE/HE/IT</a:t>
            </a: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 Present Simple, the verb ends in –S, and there are 3 forms to pronounce that final S. The rules are the same as for plural nouns.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2"/>
          <p:cNvSpPr txBox="1"/>
          <p:nvPr/>
        </p:nvSpPr>
        <p:spPr>
          <a:xfrm>
            <a:off x="1568711" y="2821070"/>
            <a:ext cx="289177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/s/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2"/>
          <p:cNvSpPr/>
          <p:nvPr/>
        </p:nvSpPr>
        <p:spPr>
          <a:xfrm>
            <a:off x="1568711" y="2786520"/>
            <a:ext cx="2891777" cy="40384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2"/>
          <p:cNvSpPr txBox="1"/>
          <p:nvPr/>
        </p:nvSpPr>
        <p:spPr>
          <a:xfrm>
            <a:off x="4910353" y="3383166"/>
            <a:ext cx="2891777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the final sound is: b, d, g, l, m, n, ng, r, v, a vowel.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2"/>
          <p:cNvSpPr txBox="1"/>
          <p:nvPr/>
        </p:nvSpPr>
        <p:spPr>
          <a:xfrm>
            <a:off x="8211114" y="3353547"/>
            <a:ext cx="2891777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the final sound is: s (c, ss, ch, sh, ge), x, z. 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watches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2"/>
          <p:cNvSpPr txBox="1"/>
          <p:nvPr/>
        </p:nvSpPr>
        <p:spPr>
          <a:xfrm>
            <a:off x="1568711" y="3383166"/>
            <a:ext cx="2891777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the final sound is: p, k, t, f (gh, ph)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books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2"/>
          <p:cNvSpPr txBox="1"/>
          <p:nvPr/>
        </p:nvSpPr>
        <p:spPr>
          <a:xfrm>
            <a:off x="4910353" y="2806203"/>
            <a:ext cx="289177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/z/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2"/>
          <p:cNvSpPr/>
          <p:nvPr/>
        </p:nvSpPr>
        <p:spPr>
          <a:xfrm>
            <a:off x="4910353" y="2771653"/>
            <a:ext cx="2891777" cy="418708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2"/>
          <p:cNvSpPr txBox="1"/>
          <p:nvPr/>
        </p:nvSpPr>
        <p:spPr>
          <a:xfrm>
            <a:off x="8211115" y="2795051"/>
            <a:ext cx="289177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/iz/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2"/>
          <p:cNvSpPr/>
          <p:nvPr/>
        </p:nvSpPr>
        <p:spPr>
          <a:xfrm>
            <a:off x="8211115" y="2760501"/>
            <a:ext cx="2891777" cy="42986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2"/>
          <p:cNvSpPr txBox="1"/>
          <p:nvPr/>
        </p:nvSpPr>
        <p:spPr>
          <a:xfrm>
            <a:off x="1118946" y="4444955"/>
            <a:ext cx="9190215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According to the information, how do you pronounce BOOKS, KEYS, and WATCHES?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Now, go to your WORKSHEET page 5 and do exercises 3b.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 exercise 3c.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11613" y="4910218"/>
            <a:ext cx="487363" cy="487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5246" y="5325999"/>
            <a:ext cx="487363" cy="487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16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3"/>
          <p:cNvSpPr txBox="1"/>
          <p:nvPr/>
        </p:nvSpPr>
        <p:spPr>
          <a:xfrm>
            <a:off x="418643" y="1151928"/>
            <a:ext cx="286160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Check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3"/>
          <p:cNvSpPr txBox="1"/>
          <p:nvPr/>
        </p:nvSpPr>
        <p:spPr>
          <a:xfrm>
            <a:off x="1136544" y="1816533"/>
            <a:ext cx="7684071" cy="464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do British people think of their country?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3"/>
          <p:cNvSpPr txBox="1"/>
          <p:nvPr/>
        </p:nvSpPr>
        <p:spPr>
          <a:xfrm>
            <a:off x="1136544" y="2536293"/>
            <a:ext cx="5911026" cy="2951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 to your WORKSHEET page 6.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Read the text about Carola.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Complete what Carola likes (blank spaces) with the following words: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s-MX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multiculturalism — gardens — Indian food — pubs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the BBC — the freedom — the language — the weather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7570" y="2202867"/>
            <a:ext cx="4880435" cy="21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4"/>
          <p:cNvSpPr txBox="1"/>
          <p:nvPr/>
        </p:nvSpPr>
        <p:spPr>
          <a:xfrm>
            <a:off x="640857" y="1212386"/>
            <a:ext cx="469230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Check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4"/>
          <p:cNvSpPr txBox="1"/>
          <p:nvPr/>
        </p:nvSpPr>
        <p:spPr>
          <a:xfrm>
            <a:off x="1568711" y="2821070"/>
            <a:ext cx="289177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describe the appearance &amp; personality of a person or cultures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4"/>
          <p:cNvSpPr/>
          <p:nvPr/>
        </p:nvSpPr>
        <p:spPr>
          <a:xfrm>
            <a:off x="1568711" y="2786520"/>
            <a:ext cx="2891777" cy="97869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4"/>
          <p:cNvSpPr txBox="1"/>
          <p:nvPr/>
        </p:nvSpPr>
        <p:spPr>
          <a:xfrm>
            <a:off x="4854601" y="3887875"/>
            <a:ext cx="2891777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speak English.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4"/>
          <p:cNvSpPr txBox="1"/>
          <p:nvPr/>
        </p:nvSpPr>
        <p:spPr>
          <a:xfrm>
            <a:off x="8188811" y="3999382"/>
            <a:ext cx="289177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the sun’s out, I sit in the garden.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4"/>
          <p:cNvSpPr txBox="1"/>
          <p:nvPr/>
        </p:nvSpPr>
        <p:spPr>
          <a:xfrm>
            <a:off x="1602164" y="3966311"/>
            <a:ext cx="289177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People from all over the world live in the UK, and they live together happily. Usually.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4"/>
          <p:cNvSpPr txBox="1"/>
          <p:nvPr/>
        </p:nvSpPr>
        <p:spPr>
          <a:xfrm>
            <a:off x="4910353" y="2806203"/>
            <a:ext cx="289177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talk or give personal information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4"/>
          <p:cNvSpPr/>
          <p:nvPr/>
        </p:nvSpPr>
        <p:spPr>
          <a:xfrm>
            <a:off x="4910353" y="2771653"/>
            <a:ext cx="2891777" cy="97869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4"/>
          <p:cNvSpPr txBox="1"/>
          <p:nvPr/>
        </p:nvSpPr>
        <p:spPr>
          <a:xfrm>
            <a:off x="8211115" y="2795051"/>
            <a:ext cx="289177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talk about daily activities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4"/>
          <p:cNvSpPr/>
          <p:nvPr/>
        </p:nvSpPr>
        <p:spPr>
          <a:xfrm>
            <a:off x="8211115" y="2760501"/>
            <a:ext cx="2891777" cy="97869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4"/>
          <p:cNvSpPr txBox="1"/>
          <p:nvPr/>
        </p:nvSpPr>
        <p:spPr>
          <a:xfrm>
            <a:off x="1137535" y="1912224"/>
            <a:ext cx="1008758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the information from page 6 of your WORKSHEET. Classify Carola’s information in the 3 categories: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4"/>
          <p:cNvSpPr/>
          <p:nvPr/>
        </p:nvSpPr>
        <p:spPr>
          <a:xfrm>
            <a:off x="1568711" y="3887874"/>
            <a:ext cx="3003289" cy="271364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366CA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4"/>
          <p:cNvSpPr/>
          <p:nvPr/>
        </p:nvSpPr>
        <p:spPr>
          <a:xfrm>
            <a:off x="4821149" y="3851044"/>
            <a:ext cx="3003289" cy="276906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366CA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4"/>
          <p:cNvSpPr/>
          <p:nvPr/>
        </p:nvSpPr>
        <p:spPr>
          <a:xfrm>
            <a:off x="8188806" y="3851044"/>
            <a:ext cx="3003289" cy="276906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366CA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16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5"/>
          <p:cNvSpPr txBox="1"/>
          <p:nvPr/>
        </p:nvSpPr>
        <p:spPr>
          <a:xfrm>
            <a:off x="418643" y="1151928"/>
            <a:ext cx="286160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Practice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5"/>
          <p:cNvSpPr txBox="1"/>
          <p:nvPr/>
        </p:nvSpPr>
        <p:spPr>
          <a:xfrm>
            <a:off x="1090794" y="1816533"/>
            <a:ext cx="4821196" cy="212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 to your WORKSHEET page 6. In pairs or groups do the following activities: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 exercise d Practice.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Then, do exercise e Practice.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15" descr="Group of friend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1592323"/>
            <a:ext cx="51435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16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6"/>
          <p:cNvSpPr txBox="1"/>
          <p:nvPr/>
        </p:nvSpPr>
        <p:spPr>
          <a:xfrm>
            <a:off x="418643" y="1151928"/>
            <a:ext cx="286160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Practice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6"/>
          <p:cNvSpPr txBox="1"/>
          <p:nvPr/>
        </p:nvSpPr>
        <p:spPr>
          <a:xfrm>
            <a:off x="1090794" y="1816533"/>
            <a:ext cx="4821196" cy="212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 to your WORKSHEET page 7. In pairs or groups do the following activities: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 exercise 5a More Practice.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Then, do exercise 5b More Practice.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16" descr="Group discuss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7383" y="1661532"/>
            <a:ext cx="4989223" cy="333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7"/>
          <p:cNvSpPr txBox="1">
            <a:spLocks noGrp="1"/>
          </p:cNvSpPr>
          <p:nvPr>
            <p:ph type="ctrTitle"/>
          </p:nvPr>
        </p:nvSpPr>
        <p:spPr>
          <a:xfrm>
            <a:off x="1414719" y="178110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b="1">
                <a:solidFill>
                  <a:srgbClr val="FF0062"/>
                </a:solidFill>
              </a:rPr>
              <a:t>Part 2: </a:t>
            </a:r>
            <a:br>
              <a:rPr lang="es-MX" b="1">
                <a:solidFill>
                  <a:srgbClr val="FF0062"/>
                </a:solidFill>
              </a:rPr>
            </a:br>
            <a:r>
              <a:rPr lang="es-MX" b="1">
                <a:solidFill>
                  <a:srgbClr val="FF0062"/>
                </a:solidFill>
              </a:rPr>
              <a:t>Reading</a:t>
            </a:r>
            <a:endParaRPr>
              <a:solidFill>
                <a:srgbClr val="FF006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11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6"/>
          <p:cNvSpPr txBox="1"/>
          <p:nvPr/>
        </p:nvSpPr>
        <p:spPr>
          <a:xfrm>
            <a:off x="899475" y="1241810"/>
            <a:ext cx="444195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Reading Practice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6"/>
          <p:cNvSpPr txBox="1"/>
          <p:nvPr/>
        </p:nvSpPr>
        <p:spPr>
          <a:xfrm>
            <a:off x="1568710" y="2063475"/>
            <a:ext cx="6094427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 to your WORKSHEET page 8 to review the reading strategies: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Parts of Speech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Cognates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 Families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Scanning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Meaning from Context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8"/>
          <p:cNvSpPr txBox="1"/>
          <p:nvPr/>
        </p:nvSpPr>
        <p:spPr>
          <a:xfrm>
            <a:off x="1307539" y="1203520"/>
            <a:ext cx="5845871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Autonomous Asynchronous work</a:t>
            </a:r>
            <a:endParaRPr sz="40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8"/>
          <p:cNvSpPr txBox="1"/>
          <p:nvPr/>
        </p:nvSpPr>
        <p:spPr>
          <a:xfrm>
            <a:off x="7571853" y="4872221"/>
            <a:ext cx="35627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MX" sz="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Homework Semi Flat Illustrations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MX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made by StorySet &lt;a href="https://storyset.com/education"&gt;Illustration by Freepik Storyset&lt;/a&gt;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8"/>
          <p:cNvSpPr txBox="1"/>
          <p:nvPr/>
        </p:nvSpPr>
        <p:spPr>
          <a:xfrm>
            <a:off x="1612533" y="2792158"/>
            <a:ext cx="7941000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MX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MasterTech Platform: </a:t>
            </a:r>
            <a:r>
              <a:rPr lang="es-MX" sz="24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My Learning Menu 4.1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2400"/>
              <a:buFont typeface="Noto Sans Symbols"/>
              <a:buChar char="✔"/>
            </a:pPr>
            <a:r>
              <a:rPr lang="es-MX" sz="2400" b="0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s-MX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Appetizer (optional)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2400"/>
              <a:buFont typeface="Noto Sans Symbols"/>
              <a:buChar char="✔"/>
            </a:pPr>
            <a:r>
              <a:rPr lang="es-MX" sz="2400" b="0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Whole</a:t>
            </a:r>
            <a:r>
              <a:rPr lang="es-MX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Main Course (Important)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2400"/>
              <a:buFont typeface="Noto Sans Symbols"/>
              <a:buChar char="✔"/>
            </a:pPr>
            <a:r>
              <a:rPr lang="es-MX" sz="2400" b="0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s-MX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Dessert(optional)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MX" sz="24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                     </a:t>
            </a:r>
            <a:r>
              <a:rPr lang="es-MX" sz="24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Bring your questions next class!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18" descr="Graphical user interface, 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7984" y="431804"/>
            <a:ext cx="4720707" cy="4720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 txBox="1"/>
          <p:nvPr/>
        </p:nvSpPr>
        <p:spPr>
          <a:xfrm>
            <a:off x="1206333" y="1089051"/>
            <a:ext cx="570675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Topics for today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3591543" y="2645750"/>
            <a:ext cx="7638000" cy="25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900"/>
              <a:buFont typeface="Noto Sans Symbols"/>
              <a:buChar char="✔"/>
            </a:pPr>
            <a:r>
              <a:rPr lang="es-MX"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 your experiences from the previous Asynchronous Session.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900"/>
              <a:buFont typeface="Noto Sans Symbols"/>
              <a:buChar char="✔"/>
            </a:pPr>
            <a:r>
              <a:rPr lang="es-MX"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talk about daily activities.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900"/>
              <a:buFont typeface="Noto Sans Symbols"/>
              <a:buChar char="✔"/>
            </a:pPr>
            <a:r>
              <a:rPr lang="es-MX"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places, people, and cultures.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900"/>
              <a:buFont typeface="Noto Sans Symbols"/>
              <a:buChar char="✔"/>
            </a:pPr>
            <a:r>
              <a:rPr lang="es-MX"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pronounce the sound /s/ in simple present.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900"/>
              <a:buFont typeface="Noto Sans Symbols"/>
              <a:buChar char="✔"/>
            </a:pPr>
            <a:r>
              <a:rPr lang="es-MX"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reading strategies you need to work 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3" descr="Storytelling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8616" y="3027226"/>
            <a:ext cx="1802876" cy="18028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"/>
          <p:cNvSpPr txBox="1"/>
          <p:nvPr/>
        </p:nvSpPr>
        <p:spPr>
          <a:xfrm>
            <a:off x="1371600" y="1895475"/>
            <a:ext cx="84296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MX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 the end of the class, you will be able to…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9"/>
          <p:cNvSpPr txBox="1"/>
          <p:nvPr/>
        </p:nvSpPr>
        <p:spPr>
          <a:xfrm>
            <a:off x="1215788" y="2256686"/>
            <a:ext cx="5452860" cy="366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2400"/>
              <a:buFont typeface="Noto Sans Symbols"/>
              <a:buChar char="✔"/>
            </a:pPr>
            <a:r>
              <a:rPr lang="es-MX" sz="24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Review the content from your asynchronous session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2400"/>
              <a:buFont typeface="Noto Sans Symbols"/>
              <a:buChar char="✔"/>
            </a:pPr>
            <a:r>
              <a:rPr lang="es-MX" sz="24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Talk about jobs and problems at 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2400"/>
              <a:buFont typeface="Noto Sans Symbols"/>
              <a:buChar char="✔"/>
            </a:pPr>
            <a:r>
              <a:rPr lang="es-MX" sz="24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Create a survey using  Present Simple Tense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2400"/>
              <a:buFont typeface="Noto Sans Symbols"/>
              <a:buChar char="✔"/>
            </a:pPr>
            <a:r>
              <a:rPr lang="es-MX" sz="24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Review reading strategies: skimming, scanning and vocabulary skills</a:t>
            </a:r>
            <a:endParaRPr sz="24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8648" y="2037525"/>
            <a:ext cx="3743750" cy="37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9"/>
          <p:cNvSpPr txBox="1"/>
          <p:nvPr/>
        </p:nvSpPr>
        <p:spPr>
          <a:xfrm>
            <a:off x="7467830" y="5418157"/>
            <a:ext cx="257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MX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  made by StorySEt&gt; &lt;a href="https://storyset.com/online"&gt;Illustration by Freepik Storyset&lt;/a&gt;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9"/>
          <p:cNvSpPr txBox="1"/>
          <p:nvPr/>
        </p:nvSpPr>
        <p:spPr>
          <a:xfrm>
            <a:off x="668762" y="1253323"/>
            <a:ext cx="1104001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3600"/>
              <a:buFont typeface="Arial"/>
              <a:buNone/>
            </a:pPr>
            <a:r>
              <a:rPr lang="es-MX" sz="36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See you in our next class when you will learn: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0"/>
          <p:cNvSpPr txBox="1"/>
          <p:nvPr/>
        </p:nvSpPr>
        <p:spPr>
          <a:xfrm>
            <a:off x="2477140" y="2936577"/>
            <a:ext cx="708099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Arial"/>
              <a:buNone/>
            </a:pPr>
            <a:r>
              <a:rPr lang="es-MX" sz="44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8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"/>
          <p:cNvSpPr txBox="1"/>
          <p:nvPr/>
        </p:nvSpPr>
        <p:spPr>
          <a:xfrm>
            <a:off x="1743805" y="1213563"/>
            <a:ext cx="71427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Tutorial – Review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3622205" y="2263187"/>
            <a:ext cx="79410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Noto Sans Symbols"/>
              <a:buChar char="✔"/>
            </a:pPr>
            <a:r>
              <a:rPr lang="es-MX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did you learn in the asynchronous session?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Noto Sans Symbols"/>
              <a:buChar char="✔"/>
            </a:pPr>
            <a:r>
              <a:rPr lang="es-MX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did you find interesting?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Noto Sans Symbols"/>
              <a:buChar char="✔"/>
            </a:pPr>
            <a:r>
              <a:rPr lang="es-MX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there any questions related to your individual work?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4" descr="Graphical user interface, diagram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874" y="1782194"/>
            <a:ext cx="3098331" cy="309833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 txBox="1"/>
          <p:nvPr/>
        </p:nvSpPr>
        <p:spPr>
          <a:xfrm>
            <a:off x="847725" y="4400550"/>
            <a:ext cx="24288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MX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Calendar Flat Illustrations made by Storyset: https://storyset.com/illustration/calendar/rafiki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 txBox="1">
            <a:spLocks noGrp="1"/>
          </p:cNvSpPr>
          <p:nvPr>
            <p:ph type="ctrTitle"/>
          </p:nvPr>
        </p:nvSpPr>
        <p:spPr>
          <a:xfrm>
            <a:off x="1414719" y="178110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b="1">
                <a:solidFill>
                  <a:srgbClr val="FF0062"/>
                </a:solidFill>
              </a:rPr>
              <a:t>Part 1: </a:t>
            </a:r>
            <a:br>
              <a:rPr lang="es-MX" b="1">
                <a:solidFill>
                  <a:srgbClr val="FF0062"/>
                </a:solidFill>
              </a:rPr>
            </a:br>
            <a:r>
              <a:rPr lang="es-MX" b="1">
                <a:solidFill>
                  <a:srgbClr val="FF0062"/>
                </a:solidFill>
              </a:rPr>
              <a:t>Language Skills</a:t>
            </a:r>
            <a:endParaRPr>
              <a:solidFill>
                <a:srgbClr val="FF006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488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"/>
          <p:cNvSpPr txBox="1"/>
          <p:nvPr/>
        </p:nvSpPr>
        <p:spPr>
          <a:xfrm>
            <a:off x="463690" y="1122525"/>
            <a:ext cx="286160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1024007" y="1714884"/>
            <a:ext cx="786380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Can you identify the flags?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5"/>
          <p:cNvPicPr preferRelativeResize="0"/>
          <p:nvPr/>
        </p:nvPicPr>
        <p:blipFill rotWithShape="1">
          <a:blip r:embed="rId4">
            <a:alphaModFix/>
          </a:blip>
          <a:srcRect r="83855"/>
          <a:stretch/>
        </p:blipFill>
        <p:spPr>
          <a:xfrm>
            <a:off x="5772483" y="3983503"/>
            <a:ext cx="1037696" cy="87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5"/>
          <p:cNvPicPr preferRelativeResize="0"/>
          <p:nvPr/>
        </p:nvPicPr>
        <p:blipFill rotWithShape="1">
          <a:blip r:embed="rId5">
            <a:alphaModFix/>
          </a:blip>
          <a:srcRect r="67824"/>
          <a:stretch/>
        </p:blipFill>
        <p:spPr>
          <a:xfrm>
            <a:off x="5532885" y="1812448"/>
            <a:ext cx="1126230" cy="86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"/>
          <p:cNvPicPr preferRelativeResize="0"/>
          <p:nvPr/>
        </p:nvPicPr>
        <p:blipFill rotWithShape="1">
          <a:blip r:embed="rId6">
            <a:alphaModFix/>
          </a:blip>
          <a:srcRect l="33194" r="33200"/>
          <a:stretch/>
        </p:blipFill>
        <p:spPr>
          <a:xfrm>
            <a:off x="6810179" y="3983504"/>
            <a:ext cx="946784" cy="87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 rotWithShape="1">
          <a:blip r:embed="rId7">
            <a:alphaModFix/>
          </a:blip>
          <a:srcRect l="67407"/>
          <a:stretch/>
        </p:blipFill>
        <p:spPr>
          <a:xfrm>
            <a:off x="7870326" y="3983503"/>
            <a:ext cx="1017482" cy="87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"/>
          <p:cNvPicPr preferRelativeResize="0"/>
          <p:nvPr/>
        </p:nvPicPr>
        <p:blipFill rotWithShape="1">
          <a:blip r:embed="rId8">
            <a:alphaModFix/>
          </a:blip>
          <a:srcRect r="83698"/>
          <a:stretch/>
        </p:blipFill>
        <p:spPr>
          <a:xfrm>
            <a:off x="4941884" y="2930251"/>
            <a:ext cx="979805" cy="87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"/>
          <p:cNvPicPr preferRelativeResize="0"/>
          <p:nvPr/>
        </p:nvPicPr>
        <p:blipFill rotWithShape="1">
          <a:blip r:embed="rId9">
            <a:alphaModFix/>
          </a:blip>
          <a:srcRect l="49113" r="33693"/>
          <a:stretch/>
        </p:blipFill>
        <p:spPr>
          <a:xfrm>
            <a:off x="7343612" y="4918587"/>
            <a:ext cx="1187071" cy="857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"/>
          <p:cNvPicPr preferRelativeResize="0"/>
          <p:nvPr/>
        </p:nvPicPr>
        <p:blipFill rotWithShape="1">
          <a:blip r:embed="rId10">
            <a:alphaModFix/>
          </a:blip>
          <a:srcRect l="65516" r="17294"/>
          <a:stretch/>
        </p:blipFill>
        <p:spPr>
          <a:xfrm>
            <a:off x="6096092" y="4976648"/>
            <a:ext cx="1160891" cy="79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"/>
          <p:cNvPicPr preferRelativeResize="0"/>
          <p:nvPr/>
        </p:nvPicPr>
        <p:blipFill rotWithShape="1">
          <a:blip r:embed="rId11">
            <a:alphaModFix/>
          </a:blip>
          <a:srcRect r="49427"/>
          <a:stretch/>
        </p:blipFill>
        <p:spPr>
          <a:xfrm>
            <a:off x="6005181" y="2914614"/>
            <a:ext cx="1037696" cy="941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5"/>
          <p:cNvPicPr preferRelativeResize="0"/>
          <p:nvPr/>
        </p:nvPicPr>
        <p:blipFill rotWithShape="1">
          <a:blip r:embed="rId12">
            <a:alphaModFix/>
          </a:blip>
          <a:srcRect l="47971"/>
          <a:stretch/>
        </p:blipFill>
        <p:spPr>
          <a:xfrm>
            <a:off x="6744096" y="1808681"/>
            <a:ext cx="1126230" cy="86785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5"/>
          <p:cNvSpPr txBox="1"/>
          <p:nvPr/>
        </p:nvSpPr>
        <p:spPr>
          <a:xfrm>
            <a:off x="1024007" y="2722593"/>
            <a:ext cx="3592598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Describe the colors and say the country.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8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flag from </a:t>
            </a:r>
            <a:r>
              <a:rPr lang="es-MX" sz="1800" b="0" i="1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Japan</a:t>
            </a:r>
            <a:r>
              <a:rPr lang="es-MX" sz="18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lang="es-MX" sz="1800" b="0" i="1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white</a:t>
            </a:r>
            <a:r>
              <a:rPr lang="es-MX" sz="18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s-MX" sz="1800" b="0" i="1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r>
              <a:rPr lang="es-MX" sz="18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283571" y="2930250"/>
            <a:ext cx="1126230" cy="940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488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7"/>
          <p:cNvSpPr txBox="1"/>
          <p:nvPr/>
        </p:nvSpPr>
        <p:spPr>
          <a:xfrm>
            <a:off x="463690" y="1122525"/>
            <a:ext cx="286160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36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7"/>
          <p:cNvSpPr txBox="1"/>
          <p:nvPr/>
        </p:nvSpPr>
        <p:spPr>
          <a:xfrm>
            <a:off x="1024007" y="1714884"/>
            <a:ext cx="786380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do you know about English people?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7"/>
          <p:cNvSpPr txBox="1"/>
          <p:nvPr/>
        </p:nvSpPr>
        <p:spPr>
          <a:xfrm>
            <a:off x="1508186" y="1991843"/>
            <a:ext cx="4821196" cy="4619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English people 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eat 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drink 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play 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watch 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have 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England is 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7"/>
          <p:cNvSpPr txBox="1"/>
          <p:nvPr/>
        </p:nvSpPr>
        <p:spPr>
          <a:xfrm>
            <a:off x="5982744" y="5522081"/>
            <a:ext cx="50073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MX" sz="900" b="0" i="0" u="none" strike="noStrike" cap="non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&lt;a href='https://www.freepik.com/vectors/background'&gt;Background vector created by macrovector - www.freepik.com&lt;/a&gt;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7" descr="A picture containing 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0569" y="445611"/>
            <a:ext cx="5007331" cy="5007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599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4"/>
          <p:cNvSpPr txBox="1"/>
          <p:nvPr/>
        </p:nvSpPr>
        <p:spPr>
          <a:xfrm>
            <a:off x="539890" y="1122525"/>
            <a:ext cx="286160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Check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4"/>
          <p:cNvSpPr txBox="1"/>
          <p:nvPr/>
        </p:nvSpPr>
        <p:spPr>
          <a:xfrm>
            <a:off x="1141690" y="1765904"/>
            <a:ext cx="786380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Identify daily activities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4"/>
          <p:cNvSpPr txBox="1"/>
          <p:nvPr/>
        </p:nvSpPr>
        <p:spPr>
          <a:xfrm>
            <a:off x="1141691" y="2210980"/>
            <a:ext cx="4088232" cy="212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 to your WORKSHEET on page 2 (Verb Phrases).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First, match the verbs or actions with the corresponding photo.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 example has been done for you.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14448" y="1661532"/>
            <a:ext cx="6058344" cy="370220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7" name="Google Shape;147;p34"/>
          <p:cNvGraphicFramePr/>
          <p:nvPr/>
        </p:nvGraphicFramePr>
        <p:xfrm>
          <a:off x="1491142" y="4337844"/>
          <a:ext cx="3582450" cy="741700"/>
        </p:xfrm>
        <a:graphic>
          <a:graphicData uri="http://schemas.openxmlformats.org/drawingml/2006/table">
            <a:tbl>
              <a:tblPr firstRow="1" bandRow="1">
                <a:noFill/>
                <a:tableStyleId>{27652922-B6E3-4DAC-B40E-DC657FF791F0}</a:tableStyleId>
              </a:tblPr>
              <a:tblGrid>
                <a:gridCol w="179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VERB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PICTURE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want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MX" sz="1400" u="none" strike="noStrike" cap="none"/>
                        <a:t>a coffee (1)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8" name="Google Shape;148;p34"/>
          <p:cNvSpPr txBox="1"/>
          <p:nvPr/>
        </p:nvSpPr>
        <p:spPr>
          <a:xfrm>
            <a:off x="1141690" y="5157737"/>
            <a:ext cx="2584362" cy="464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Now, listen and check.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66895" y="5258652"/>
            <a:ext cx="487363" cy="487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16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5"/>
          <p:cNvSpPr txBox="1"/>
          <p:nvPr/>
        </p:nvSpPr>
        <p:spPr>
          <a:xfrm>
            <a:off x="418643" y="1151928"/>
            <a:ext cx="286160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5"/>
          <p:cNvSpPr txBox="1"/>
          <p:nvPr/>
        </p:nvSpPr>
        <p:spPr>
          <a:xfrm>
            <a:off x="1136544" y="1816533"/>
            <a:ext cx="7684071" cy="464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do people from other countries living in Britain think of that country?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35"/>
          <p:cNvPicPr preferRelativeResize="0"/>
          <p:nvPr/>
        </p:nvPicPr>
        <p:blipFill rotWithShape="1">
          <a:blip r:embed="rId4">
            <a:alphaModFix/>
          </a:blip>
          <a:srcRect t="11656" r="8711"/>
          <a:stretch/>
        </p:blipFill>
        <p:spPr>
          <a:xfrm>
            <a:off x="6579219" y="2340294"/>
            <a:ext cx="5397615" cy="16519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5"/>
          <p:cNvSpPr txBox="1"/>
          <p:nvPr/>
        </p:nvSpPr>
        <p:spPr>
          <a:xfrm>
            <a:off x="1141689" y="2210980"/>
            <a:ext cx="5437529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 to your WORKSHEET page 3.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First, do exercise 4a Reading.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After that, let’s check your answers. Remember to give reasons for them.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s-MX" sz="1800" b="1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r>
              <a:rPr lang="es-MX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s-MX" sz="1800" b="0" i="1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Erdal</a:t>
            </a:r>
            <a:r>
              <a:rPr lang="es-MX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r>
              <a:rPr lang="es-MX" sz="1800" b="0" i="1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negative</a:t>
            </a:r>
            <a:r>
              <a:rPr lang="es-MX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about the UK. </a:t>
            </a:r>
            <a:r>
              <a:rPr lang="es-MX" sz="1800" b="0" i="1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</a:t>
            </a:r>
            <a:r>
              <a:rPr lang="es-MX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thinks British people </a:t>
            </a:r>
            <a:r>
              <a:rPr lang="es-MX" sz="1800" b="0" i="1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don’t work hard</a:t>
            </a:r>
            <a:r>
              <a:rPr lang="es-MX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They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s-MX" sz="1800" b="0" i="1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want to finish work and go home</a:t>
            </a:r>
            <a:r>
              <a:rPr lang="es-MX" sz="18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Then, do exercise 4b Reading on page 4 of your WORKSHEET.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After that, let’s check your answers. Follow the model: I think number ____ is </a:t>
            </a:r>
            <a:r>
              <a:rPr lang="es-MX" sz="18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(read the whole sentence)</a:t>
            </a: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Finally, do exercise 4c on page 4.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are the answers?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8"/>
          <p:cNvSpPr txBox="1"/>
          <p:nvPr/>
        </p:nvSpPr>
        <p:spPr>
          <a:xfrm>
            <a:off x="640857" y="1212386"/>
            <a:ext cx="3268663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Discover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1715678" y="2188571"/>
            <a:ext cx="388837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Positive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8"/>
          <p:cNvSpPr txBox="1"/>
          <p:nvPr/>
        </p:nvSpPr>
        <p:spPr>
          <a:xfrm>
            <a:off x="6566487" y="2176474"/>
            <a:ext cx="401195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Negative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1613556" y="2072777"/>
            <a:ext cx="3719607" cy="49829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6481766" y="2086223"/>
            <a:ext cx="3719607" cy="49829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6481766" y="2738784"/>
            <a:ext cx="3719607" cy="290787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366CA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1627273" y="2757372"/>
            <a:ext cx="3719607" cy="290787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366CA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8"/>
          <p:cNvSpPr txBox="1"/>
          <p:nvPr/>
        </p:nvSpPr>
        <p:spPr>
          <a:xfrm>
            <a:off x="1715678" y="2709749"/>
            <a:ext cx="3469639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British are friendly.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the UK women have a lot of freedom.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like the weather here.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people are also nice and friendly.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love British food.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"/>
          <p:cNvSpPr txBox="1"/>
          <p:nvPr/>
        </p:nvSpPr>
        <p:spPr>
          <a:xfrm>
            <a:off x="6674243" y="2694884"/>
            <a:ext cx="3469639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British people don’t work like we do in Turkey.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don’t like the weather.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don’t like the food.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really don’t like fish and chips.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1397</Words>
  <Application>Microsoft Office PowerPoint</Application>
  <PresentationFormat>Panorámica</PresentationFormat>
  <Paragraphs>224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Noto Sans Symbols</vt:lpstr>
      <vt:lpstr>Times New Roman</vt:lpstr>
      <vt:lpstr>Quattrocento Sans</vt:lpstr>
      <vt:lpstr>Calibri</vt:lpstr>
      <vt:lpstr>Courier New</vt:lpstr>
      <vt:lpstr>Arial</vt:lpstr>
      <vt:lpstr>Tema de Office</vt:lpstr>
      <vt:lpstr>Welcome to English for Programming</vt:lpstr>
      <vt:lpstr>Presentación de PowerPoint</vt:lpstr>
      <vt:lpstr>Presentación de PowerPoint</vt:lpstr>
      <vt:lpstr>Part 1:  Language Skills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Part 2:  Reading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English for Programming</dc:title>
  <dc:creator>Brandon Steve Rincón Gutiérrez</dc:creator>
  <cp:lastModifiedBy>Juan Pablo Patiño Loaiza</cp:lastModifiedBy>
  <cp:revision>2</cp:revision>
  <dcterms:created xsi:type="dcterms:W3CDTF">2020-07-16T20:35:52Z</dcterms:created>
  <dcterms:modified xsi:type="dcterms:W3CDTF">2021-05-26T23:08:42Z</dcterms:modified>
</cp:coreProperties>
</file>